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oto Serif Display Light Italics" panose="020B0604020202020204"/>
      <p:regular r:id="rId11"/>
    </p:embeddedFont>
    <p:embeddedFont>
      <p:font typeface="TT Fors" panose="020B0604020202020204" charset="0"/>
      <p:regular r:id="rId12"/>
    </p:embeddedFont>
    <p:embeddedFont>
      <p:font typeface="TT For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97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45430" y="9263062"/>
            <a:ext cx="981612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712736" y="1469621"/>
            <a:ext cx="517987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3938" y="-1410718"/>
            <a:ext cx="0" cy="19977414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66581" y="968603"/>
            <a:ext cx="2626026" cy="1002036"/>
          </a:xfrm>
          <a:custGeom>
            <a:avLst/>
            <a:gdLst/>
            <a:ahLst/>
            <a:cxnLst/>
            <a:rect l="l" t="t" r="r" b="b"/>
            <a:pathLst>
              <a:path w="2626026" h="1002036">
                <a:moveTo>
                  <a:pt x="0" y="0"/>
                </a:moveTo>
                <a:lnTo>
                  <a:pt x="2626026" y="0"/>
                </a:lnTo>
                <a:lnTo>
                  <a:pt x="2626026" y="1002037"/>
                </a:lnTo>
                <a:lnTo>
                  <a:pt x="0" y="100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16087" y="8237867"/>
            <a:ext cx="6410072" cy="38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SISTEMAS OPERATIVOS</a:t>
            </a:r>
          </a:p>
        </p:txBody>
      </p:sp>
      <p:sp>
        <p:nvSpPr>
          <p:cNvPr id="7" name="Freeform 7"/>
          <p:cNvSpPr/>
          <p:nvPr/>
        </p:nvSpPr>
        <p:spPr>
          <a:xfrm rot="-741142" flipH="1">
            <a:off x="6600468" y="5720010"/>
            <a:ext cx="16312639" cy="7444054"/>
          </a:xfrm>
          <a:custGeom>
            <a:avLst/>
            <a:gdLst/>
            <a:ahLst/>
            <a:cxnLst/>
            <a:rect l="l" t="t" r="r" b="b"/>
            <a:pathLst>
              <a:path w="16312639" h="7444054">
                <a:moveTo>
                  <a:pt x="16312640" y="0"/>
                </a:moveTo>
                <a:lnTo>
                  <a:pt x="0" y="0"/>
                </a:lnTo>
                <a:lnTo>
                  <a:pt x="0" y="7444053"/>
                </a:lnTo>
                <a:lnTo>
                  <a:pt x="16312640" y="7444053"/>
                </a:lnTo>
                <a:lnTo>
                  <a:pt x="16312640" y="0"/>
                </a:lnTo>
                <a:close/>
              </a:path>
            </a:pathLst>
          </a:custGeom>
          <a:blipFill>
            <a:blip r:embed="rId4"/>
            <a:stretch>
              <a:fillRect l="-196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83157" y="1074336"/>
            <a:ext cx="6382052" cy="3159116"/>
          </a:xfrm>
          <a:custGeom>
            <a:avLst/>
            <a:gdLst/>
            <a:ahLst/>
            <a:cxnLst/>
            <a:rect l="l" t="t" r="r" b="b"/>
            <a:pathLst>
              <a:path w="6382052" h="3159116">
                <a:moveTo>
                  <a:pt x="0" y="0"/>
                </a:moveTo>
                <a:lnTo>
                  <a:pt x="6382052" y="0"/>
                </a:lnTo>
                <a:lnTo>
                  <a:pt x="6382052" y="3159116"/>
                </a:lnTo>
                <a:lnTo>
                  <a:pt x="0" y="3159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V="1">
            <a:off x="8230640" y="7537405"/>
            <a:ext cx="6382052" cy="3159116"/>
          </a:xfrm>
          <a:custGeom>
            <a:avLst/>
            <a:gdLst/>
            <a:ahLst/>
            <a:cxnLst/>
            <a:rect l="l" t="t" r="r" b="b"/>
            <a:pathLst>
              <a:path w="6382052" h="3159116">
                <a:moveTo>
                  <a:pt x="0" y="3159115"/>
                </a:moveTo>
                <a:lnTo>
                  <a:pt x="6382052" y="3159115"/>
                </a:lnTo>
                <a:lnTo>
                  <a:pt x="6382052" y="0"/>
                </a:lnTo>
                <a:lnTo>
                  <a:pt x="0" y="0"/>
                </a:lnTo>
                <a:lnTo>
                  <a:pt x="0" y="315911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014607" y="528621"/>
            <a:ext cx="4737270" cy="1551456"/>
          </a:xfrm>
          <a:custGeom>
            <a:avLst/>
            <a:gdLst/>
            <a:ahLst/>
            <a:cxnLst/>
            <a:rect l="l" t="t" r="r" b="b"/>
            <a:pathLst>
              <a:path w="4737270" h="1551456">
                <a:moveTo>
                  <a:pt x="0" y="0"/>
                </a:moveTo>
                <a:lnTo>
                  <a:pt x="4737270" y="0"/>
                </a:lnTo>
                <a:lnTo>
                  <a:pt x="4737270" y="1551455"/>
                </a:lnTo>
                <a:lnTo>
                  <a:pt x="0" y="15514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16087" y="2251650"/>
            <a:ext cx="11084307" cy="214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8"/>
              </a:lnSpc>
            </a:pPr>
            <a:r>
              <a:rPr lang="en-US" sz="6155" b="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COMANDOS BÁSICOS DE SISTEMAS OPERATIVOS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6087" y="328596"/>
            <a:ext cx="6266540" cy="181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53"/>
              </a:lnSpc>
            </a:pPr>
            <a:r>
              <a:rPr lang="en-US" sz="10609" i="1" spc="-806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Unidad III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6087" y="4928813"/>
            <a:ext cx="11827327" cy="155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GARCÍA ROBLES YILNE 240326</a:t>
            </a:r>
          </a:p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MEJIA MERCADO FRANCISCA ELIZABETH 240267</a:t>
            </a:r>
          </a:p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GARCIA MEZA RAUL ALBERTO 240243</a:t>
            </a:r>
          </a:p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CALOCA CALDERON DANIELA 240514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6087" y="7322717"/>
            <a:ext cx="6410072" cy="38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PROF. ING. FERNANDO IRIBE PÉREZ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5430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3124261">
            <a:off x="9472265" y="-838285"/>
            <a:ext cx="12795531" cy="6712322"/>
          </a:xfrm>
          <a:custGeom>
            <a:avLst/>
            <a:gdLst/>
            <a:ahLst/>
            <a:cxnLst/>
            <a:rect l="l" t="t" r="r" b="b"/>
            <a:pathLst>
              <a:path w="12795531" h="6712322">
                <a:moveTo>
                  <a:pt x="0" y="0"/>
                </a:moveTo>
                <a:lnTo>
                  <a:pt x="12795531" y="0"/>
                </a:lnTo>
                <a:lnTo>
                  <a:pt x="12795531" y="6712323"/>
                </a:lnTo>
                <a:lnTo>
                  <a:pt x="0" y="6712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505172" y="8133787"/>
            <a:ext cx="2328231" cy="888404"/>
          </a:xfrm>
          <a:custGeom>
            <a:avLst/>
            <a:gdLst/>
            <a:ahLst/>
            <a:cxnLst/>
            <a:rect l="l" t="t" r="r" b="b"/>
            <a:pathLst>
              <a:path w="2328231" h="888404">
                <a:moveTo>
                  <a:pt x="0" y="0"/>
                </a:moveTo>
                <a:lnTo>
                  <a:pt x="2328231" y="0"/>
                </a:lnTo>
                <a:lnTo>
                  <a:pt x="2328231" y="888404"/>
                </a:lnTo>
                <a:lnTo>
                  <a:pt x="0" y="888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 flipV="1">
            <a:off x="13834160" y="-2376712"/>
            <a:ext cx="4071741" cy="8102967"/>
          </a:xfrm>
          <a:custGeom>
            <a:avLst/>
            <a:gdLst/>
            <a:ahLst/>
            <a:cxnLst/>
            <a:rect l="l" t="t" r="r" b="b"/>
            <a:pathLst>
              <a:path w="4071741" h="8102967">
                <a:moveTo>
                  <a:pt x="0" y="8102966"/>
                </a:moveTo>
                <a:lnTo>
                  <a:pt x="4071741" y="8102966"/>
                </a:lnTo>
                <a:lnTo>
                  <a:pt x="4071741" y="0"/>
                </a:lnTo>
                <a:lnTo>
                  <a:pt x="0" y="0"/>
                </a:lnTo>
                <a:lnTo>
                  <a:pt x="0" y="810296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80534" y="1934153"/>
            <a:ext cx="6919631" cy="158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23"/>
              </a:lnSpc>
            </a:pPr>
            <a:r>
              <a:rPr lang="en-US" sz="9302" i="1" spc="-706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Objetivos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0534" y="3643966"/>
            <a:ext cx="11928370" cy="417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960" lvl="1" indent="-240980" algn="l">
              <a:lnSpc>
                <a:spcPts val="3348"/>
              </a:lnSpc>
              <a:buFont typeface="Arial"/>
              <a:buChar char="•"/>
            </a:pP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Comprender 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la importancia de los </a:t>
            </a: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comandos básicos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del sistema operativo y su utilidad en la administración de archivos, directorios y redes.</a:t>
            </a:r>
          </a:p>
          <a:p>
            <a:pPr marL="481960" lvl="1" indent="-240980" algn="l">
              <a:lnSpc>
                <a:spcPts val="3348"/>
              </a:lnSpc>
              <a:buFont typeface="Arial"/>
              <a:buChar char="•"/>
            </a:pP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Aprender 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 utilizar la </a:t>
            </a: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línea de comandos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para realizar tareas básicas de gestión de archivos y directorios.</a:t>
            </a:r>
          </a:p>
          <a:p>
            <a:pPr marL="481960" lvl="1" indent="-240980" algn="l">
              <a:lnSpc>
                <a:spcPts val="3348"/>
              </a:lnSpc>
              <a:buFont typeface="Arial"/>
              <a:buChar char="•"/>
            </a:pP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Explorar 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el uso de repositorios para el control de versiones y trabajo colaborativo.</a:t>
            </a:r>
          </a:p>
          <a:p>
            <a:pPr marL="481960" lvl="1" indent="-240980" algn="l">
              <a:lnSpc>
                <a:spcPts val="3348"/>
              </a:lnSpc>
              <a:buFont typeface="Arial"/>
              <a:buChar char="•"/>
            </a:pP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Conocer 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cómo</a:t>
            </a: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 empaquetar y comprimir archivos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para optimizar el almacenamiento y la transferencia de datos.</a:t>
            </a:r>
          </a:p>
          <a:p>
            <a:pPr marL="481960" lvl="1" indent="-240980" algn="l">
              <a:lnSpc>
                <a:spcPts val="3348"/>
              </a:lnSpc>
              <a:buFont typeface="Arial"/>
              <a:buChar char="•"/>
            </a:pP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Entender 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la </a:t>
            </a: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configuración de la tarjeta de red 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y los comandos esenciales para gestionar la conexión a internet.</a:t>
            </a:r>
          </a:p>
          <a:p>
            <a:pPr marL="481960" lvl="1" indent="-240980" algn="l">
              <a:lnSpc>
                <a:spcPts val="3348"/>
              </a:lnSpc>
              <a:buFont typeface="Arial"/>
              <a:buChar char="•"/>
            </a:pP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Realizar </a:t>
            </a:r>
            <a:r>
              <a:rPr lang="en-US" sz="2232" b="1" spc="22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prácticas </a:t>
            </a:r>
            <a:r>
              <a:rPr lang="en-US" sz="2232" spc="2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para aplicar los conocimientos adquiridos en un entorno real.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6087" y="9570092"/>
            <a:ext cx="9975729" cy="29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46"/>
              </a:lnSpc>
              <a:spcBef>
                <a:spcPct val="0"/>
              </a:spcBef>
            </a:pPr>
            <a:r>
              <a:rPr lang="en-US" sz="1632" b="1" u="none" strike="noStrike" spc="236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1632" u="none" strike="noStrike" spc="23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45430" y="9263062"/>
            <a:ext cx="981612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3520025" y="3560326"/>
            <a:ext cx="574655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3938" y="-1410718"/>
            <a:ext cx="0" cy="19977414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6087" y="7711344"/>
            <a:ext cx="6410072" cy="38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SISTEMAS OPERATIVOS</a:t>
            </a:r>
          </a:p>
        </p:txBody>
      </p:sp>
      <p:sp>
        <p:nvSpPr>
          <p:cNvPr id="6" name="Freeform 6"/>
          <p:cNvSpPr/>
          <p:nvPr/>
        </p:nvSpPr>
        <p:spPr>
          <a:xfrm rot="-741142" flipH="1">
            <a:off x="6600468" y="5720010"/>
            <a:ext cx="16312639" cy="7444054"/>
          </a:xfrm>
          <a:custGeom>
            <a:avLst/>
            <a:gdLst/>
            <a:ahLst/>
            <a:cxnLst/>
            <a:rect l="l" t="t" r="r" b="b"/>
            <a:pathLst>
              <a:path w="16312639" h="7444054">
                <a:moveTo>
                  <a:pt x="16312640" y="0"/>
                </a:moveTo>
                <a:lnTo>
                  <a:pt x="0" y="0"/>
                </a:lnTo>
                <a:lnTo>
                  <a:pt x="0" y="7444053"/>
                </a:lnTo>
                <a:lnTo>
                  <a:pt x="16312640" y="7444053"/>
                </a:lnTo>
                <a:lnTo>
                  <a:pt x="16312640" y="0"/>
                </a:lnTo>
                <a:close/>
              </a:path>
            </a:pathLst>
          </a:custGeom>
          <a:blipFill>
            <a:blip r:embed="rId3"/>
            <a:stretch>
              <a:fillRect l="-196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345717">
            <a:off x="13306585" y="6241494"/>
            <a:ext cx="6382052" cy="3159116"/>
          </a:xfrm>
          <a:custGeom>
            <a:avLst/>
            <a:gdLst/>
            <a:ahLst/>
            <a:cxnLst/>
            <a:rect l="l" t="t" r="r" b="b"/>
            <a:pathLst>
              <a:path w="6382052" h="3159116">
                <a:moveTo>
                  <a:pt x="0" y="0"/>
                </a:moveTo>
                <a:lnTo>
                  <a:pt x="6382052" y="0"/>
                </a:lnTo>
                <a:lnTo>
                  <a:pt x="6382052" y="3159116"/>
                </a:lnTo>
                <a:lnTo>
                  <a:pt x="0" y="3159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307465" flipV="1">
            <a:off x="8661171" y="8243194"/>
            <a:ext cx="6382052" cy="3159116"/>
          </a:xfrm>
          <a:custGeom>
            <a:avLst/>
            <a:gdLst/>
            <a:ahLst/>
            <a:cxnLst/>
            <a:rect l="l" t="t" r="r" b="b"/>
            <a:pathLst>
              <a:path w="6382052" h="3159116">
                <a:moveTo>
                  <a:pt x="0" y="3159116"/>
                </a:moveTo>
                <a:lnTo>
                  <a:pt x="6382052" y="3159116"/>
                </a:lnTo>
                <a:lnTo>
                  <a:pt x="6382052" y="0"/>
                </a:lnTo>
                <a:lnTo>
                  <a:pt x="0" y="0"/>
                </a:lnTo>
                <a:lnTo>
                  <a:pt x="0" y="31591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16087" y="4342355"/>
            <a:ext cx="11084307" cy="105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8"/>
              </a:lnSpc>
            </a:pPr>
            <a:r>
              <a:rPr lang="en-US" sz="6155" b="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GESTION DE REPOSITORIOS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6087" y="2419301"/>
            <a:ext cx="6266540" cy="181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53"/>
              </a:lnSpc>
            </a:pPr>
            <a:r>
              <a:rPr lang="en-US" sz="10609" i="1" spc="-806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3.3</a:t>
            </a:r>
          </a:p>
        </p:txBody>
      </p:sp>
      <p:sp>
        <p:nvSpPr>
          <p:cNvPr id="11" name="Freeform 11"/>
          <p:cNvSpPr/>
          <p:nvPr/>
        </p:nvSpPr>
        <p:spPr>
          <a:xfrm>
            <a:off x="9266581" y="3059308"/>
            <a:ext cx="2626026" cy="1002036"/>
          </a:xfrm>
          <a:custGeom>
            <a:avLst/>
            <a:gdLst/>
            <a:ahLst/>
            <a:cxnLst/>
            <a:rect l="l" t="t" r="r" b="b"/>
            <a:pathLst>
              <a:path w="2626026" h="1002036">
                <a:moveTo>
                  <a:pt x="0" y="0"/>
                </a:moveTo>
                <a:lnTo>
                  <a:pt x="2626026" y="0"/>
                </a:lnTo>
                <a:lnTo>
                  <a:pt x="2626026" y="1002036"/>
                </a:lnTo>
                <a:lnTo>
                  <a:pt x="0" y="1002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7167" y="2712875"/>
            <a:ext cx="14315121" cy="536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175" lvl="1" indent="-272087" algn="l">
              <a:lnSpc>
                <a:spcPts val="3528"/>
              </a:lnSpc>
              <a:buFont typeface="Arial"/>
              <a:buChar char="•"/>
            </a:pPr>
            <a:r>
              <a:rPr lang="en-US" sz="2520" spc="34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ESPACIO AL QUE LOS USUARIOS Y ADMINISTRADORES PUEDEN ACCEDER POR MEDIO DE INTERNET</a:t>
            </a:r>
          </a:p>
          <a:p>
            <a:pPr algn="l">
              <a:lnSpc>
                <a:spcPts val="3528"/>
              </a:lnSpc>
            </a:pPr>
            <a:endParaRPr lang="en-US" sz="2520" spc="342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544175" lvl="1" indent="-272087" algn="l">
              <a:lnSpc>
                <a:spcPts val="3528"/>
              </a:lnSpc>
              <a:buFont typeface="Arial"/>
              <a:buChar char="•"/>
            </a:pPr>
            <a:r>
              <a:rPr lang="en-US" sz="2520" spc="34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PERMITE ALMACENAR, ORGANIZAR Y GESTIONAR ARCHIVOS Y RECURSOS DIGITALES.</a:t>
            </a:r>
          </a:p>
          <a:p>
            <a:pPr algn="l">
              <a:lnSpc>
                <a:spcPts val="3528"/>
              </a:lnSpc>
            </a:pPr>
            <a:endParaRPr lang="en-US" sz="2520" spc="342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544175" lvl="1" indent="-272087" algn="l">
              <a:lnSpc>
                <a:spcPts val="3528"/>
              </a:lnSpc>
              <a:buFont typeface="Arial"/>
              <a:buChar char="•"/>
            </a:pPr>
            <a:r>
              <a:rPr lang="en-US" sz="2520" spc="34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CUENTAN CON CÓDIGO FUENTE, DOCUMENTOS, IMÁGENES, ARCHIVOS DE CONFIGURACIÓN Y MÁS.</a:t>
            </a:r>
          </a:p>
          <a:p>
            <a:pPr algn="l">
              <a:lnSpc>
                <a:spcPts val="3528"/>
              </a:lnSpc>
            </a:pPr>
            <a:endParaRPr lang="en-US" sz="2520" spc="342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544175" lvl="1" indent="-272087" algn="l">
              <a:lnSpc>
                <a:spcPts val="3528"/>
              </a:lnSpc>
              <a:buFont typeface="Arial"/>
              <a:buChar char="•"/>
            </a:pPr>
            <a:r>
              <a:rPr lang="en-US" sz="2520" spc="34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SE REALIZA A TRAVÉS DE SISTEMAS DE CONTROL DE VERSIONES (VCS), QUE NOS PERMITE REALIZAR UN SEGUIMIENTO DE LOS CAMBIOS DE ARCHIVO A LO LARGO DEL TIEMPO</a:t>
            </a:r>
          </a:p>
        </p:txBody>
      </p:sp>
      <p:sp>
        <p:nvSpPr>
          <p:cNvPr id="3" name="Freeform 3"/>
          <p:cNvSpPr/>
          <p:nvPr/>
        </p:nvSpPr>
        <p:spPr>
          <a:xfrm>
            <a:off x="13497413" y="1386135"/>
            <a:ext cx="1305201" cy="799435"/>
          </a:xfrm>
          <a:custGeom>
            <a:avLst/>
            <a:gdLst/>
            <a:ahLst/>
            <a:cxnLst/>
            <a:rect l="l" t="t" r="r" b="b"/>
            <a:pathLst>
              <a:path w="1305201" h="799435">
                <a:moveTo>
                  <a:pt x="0" y="0"/>
                </a:moveTo>
                <a:lnTo>
                  <a:pt x="1305200" y="0"/>
                </a:lnTo>
                <a:lnTo>
                  <a:pt x="1305200" y="799435"/>
                </a:lnTo>
                <a:lnTo>
                  <a:pt x="0" y="79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42476" y="8078104"/>
            <a:ext cx="1099224" cy="799435"/>
          </a:xfrm>
          <a:custGeom>
            <a:avLst/>
            <a:gdLst/>
            <a:ahLst/>
            <a:cxnLst/>
            <a:rect l="l" t="t" r="r" b="b"/>
            <a:pathLst>
              <a:path w="1099224" h="799435">
                <a:moveTo>
                  <a:pt x="0" y="0"/>
                </a:moveTo>
                <a:lnTo>
                  <a:pt x="1099224" y="0"/>
                </a:lnTo>
                <a:lnTo>
                  <a:pt x="1099224" y="799436"/>
                </a:lnTo>
                <a:lnTo>
                  <a:pt x="0" y="799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42707" y="737475"/>
            <a:ext cx="13844042" cy="135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97"/>
              </a:lnSpc>
            </a:pPr>
            <a:r>
              <a:rPr lang="en-US" sz="9302" i="1" spc="-706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¿Qué es ...?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49888" y="9330593"/>
            <a:ext cx="1997741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38195" y="380040"/>
            <a:ext cx="11142837" cy="135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697"/>
              </a:lnSpc>
            </a:pPr>
            <a:r>
              <a:rPr lang="en-US" sz="9302" i="1" spc="-706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Su importancia....</a:t>
            </a:r>
          </a:p>
        </p:txBody>
      </p:sp>
      <p:sp>
        <p:nvSpPr>
          <p:cNvPr id="4" name="Freeform 4"/>
          <p:cNvSpPr/>
          <p:nvPr/>
        </p:nvSpPr>
        <p:spPr>
          <a:xfrm rot="1229107">
            <a:off x="11428967" y="-2897091"/>
            <a:ext cx="11660666" cy="5101542"/>
          </a:xfrm>
          <a:custGeom>
            <a:avLst/>
            <a:gdLst/>
            <a:ahLst/>
            <a:cxnLst/>
            <a:rect l="l" t="t" r="r" b="b"/>
            <a:pathLst>
              <a:path w="11660666" h="5101542">
                <a:moveTo>
                  <a:pt x="0" y="0"/>
                </a:moveTo>
                <a:lnTo>
                  <a:pt x="11660666" y="0"/>
                </a:lnTo>
                <a:lnTo>
                  <a:pt x="11660666" y="5101541"/>
                </a:lnTo>
                <a:lnTo>
                  <a:pt x="0" y="5101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6087" y="9570092"/>
            <a:ext cx="9975729" cy="29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46"/>
              </a:lnSpc>
              <a:spcBef>
                <a:spcPct val="0"/>
              </a:spcBef>
            </a:pPr>
            <a:r>
              <a:rPr lang="en-US" sz="1632" b="1" u="none" strike="noStrike" spc="236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1632" u="none" strike="noStrike" spc="23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8195" y="2071826"/>
            <a:ext cx="17014368" cy="4892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8946" lvl="1" indent="-229473" algn="l">
              <a:lnSpc>
                <a:spcPts val="2976"/>
              </a:lnSpc>
              <a:buFont typeface="Arial"/>
              <a:buChar char="•"/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LAS HERRAMIENTAS DE CONTROL DE VERSIONES SON ESENCIALES EN EL DESARROLLO DE SOFTWARE, YA QUE PERMITEN LLEVAR UN REGISTRO DETALLADO DE LOS CAMBIOS REALIZADOS EN LOS ARCHIVOS.</a:t>
            </a:r>
          </a:p>
          <a:p>
            <a:pPr marL="458946" lvl="1" indent="-229473" algn="l">
              <a:lnSpc>
                <a:spcPts val="2976"/>
              </a:lnSpc>
              <a:buFont typeface="Arial"/>
              <a:buChar char="•"/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FACILITAN LA COLABORACIÓN ENTRE EQUIPOS DISTRIBUIDOS, PERMITIENDO QUE MÚLTIPLES DESARROLLADORES TRABAJEN SIMULTÁNEAMENTE SIN GENERAR CONFLICTOS EN EL CÓDIGO.</a:t>
            </a:r>
          </a:p>
          <a:p>
            <a:pPr marL="458946" lvl="1" indent="-229473" algn="l">
              <a:lnSpc>
                <a:spcPts val="2976"/>
              </a:lnSpc>
              <a:buFont typeface="Arial"/>
              <a:buChar char="•"/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OFRECEN UN HISTORIAL COMPLETO DE MODIFICACIONES, LO QUE FACILITA LA IDENTIFICACIÓN DE PROBLEMAS Y LA COMPRENSIÓN DE LA EVOLUCIÓN DEL PROYECTO.</a:t>
            </a:r>
          </a:p>
          <a:p>
            <a:pPr marL="458946" lvl="1" indent="-229473" algn="l">
              <a:lnSpc>
                <a:spcPts val="2976"/>
              </a:lnSpc>
              <a:buFont typeface="Arial"/>
              <a:buChar char="•"/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Estas herramientas también son clave para la distribución y despliegue continuo (CI/CD), automatizando la implementación de actualizaciones en entornos de producción.</a:t>
            </a:r>
          </a:p>
          <a:p>
            <a:pPr marL="458946" lvl="1" indent="-229473" algn="l">
              <a:lnSpc>
                <a:spcPts val="2976"/>
              </a:lnSpc>
              <a:buFont typeface="Arial"/>
              <a:buChar char="•"/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Se integran con sistemas de gestión de proyectos, mejorando la coordinación y planificación del equipo.</a:t>
            </a:r>
          </a:p>
          <a:p>
            <a:pPr marL="458946" lvl="1" indent="-229473" algn="l">
              <a:lnSpc>
                <a:spcPts val="2976"/>
              </a:lnSpc>
              <a:buFont typeface="Arial"/>
              <a:buChar char="•"/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algunas plataformas permiten incluir documentación directamente en el repositorio, ayudando a los desarrolladores a comprender mejor el código y recursos asociados.</a:t>
            </a:r>
          </a:p>
          <a:p>
            <a:pPr algn="l">
              <a:lnSpc>
                <a:spcPts val="2976"/>
              </a:lnSpc>
            </a:pPr>
            <a:endParaRPr lang="en-US" sz="2125" spc="289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45430" y="9263062"/>
            <a:ext cx="1310848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3938" y="-1410718"/>
            <a:ext cx="0" cy="19977414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324418">
            <a:off x="11260508" y="5951233"/>
            <a:ext cx="13370474" cy="6935933"/>
          </a:xfrm>
          <a:custGeom>
            <a:avLst/>
            <a:gdLst/>
            <a:ahLst/>
            <a:cxnLst/>
            <a:rect l="l" t="t" r="r" b="b"/>
            <a:pathLst>
              <a:path w="13370474" h="6935933">
                <a:moveTo>
                  <a:pt x="0" y="0"/>
                </a:moveTo>
                <a:lnTo>
                  <a:pt x="13370474" y="0"/>
                </a:lnTo>
                <a:lnTo>
                  <a:pt x="13370474" y="6935933"/>
                </a:lnTo>
                <a:lnTo>
                  <a:pt x="0" y="693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4645280" y="3130290"/>
            <a:ext cx="6600931" cy="7511728"/>
          </a:xfrm>
          <a:custGeom>
            <a:avLst/>
            <a:gdLst/>
            <a:ahLst/>
            <a:cxnLst/>
            <a:rect l="l" t="t" r="r" b="b"/>
            <a:pathLst>
              <a:path w="6600931" h="7511728">
                <a:moveTo>
                  <a:pt x="6600930" y="0"/>
                </a:moveTo>
                <a:lnTo>
                  <a:pt x="0" y="0"/>
                </a:lnTo>
                <a:lnTo>
                  <a:pt x="0" y="7511728"/>
                </a:lnTo>
                <a:lnTo>
                  <a:pt x="6600930" y="7511728"/>
                </a:lnTo>
                <a:lnTo>
                  <a:pt x="66009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6960747" y="8997655"/>
            <a:ext cx="1703235" cy="2578691"/>
          </a:xfrm>
          <a:custGeom>
            <a:avLst/>
            <a:gdLst/>
            <a:ahLst/>
            <a:cxnLst/>
            <a:rect l="l" t="t" r="r" b="b"/>
            <a:pathLst>
              <a:path w="1703235" h="2578691">
                <a:moveTo>
                  <a:pt x="1703235" y="0"/>
                </a:moveTo>
                <a:lnTo>
                  <a:pt x="0" y="0"/>
                </a:lnTo>
                <a:lnTo>
                  <a:pt x="0" y="2578690"/>
                </a:lnTo>
                <a:lnTo>
                  <a:pt x="1703235" y="2578690"/>
                </a:lnTo>
                <a:lnTo>
                  <a:pt x="17032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91300" r="-2875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73832" y="1867624"/>
            <a:ext cx="15985468" cy="577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707" lvl="1" indent="-195354" algn="l">
              <a:lnSpc>
                <a:spcPts val="2533"/>
              </a:lnSpc>
              <a:buFont typeface="Arial"/>
              <a:buChar char="•"/>
            </a:pPr>
            <a:r>
              <a:rPr lang="en-US" sz="1809" spc="24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GitHub: tiene millones de repositorios públicos y privados. Es muy utilizado en la comunidad de desarrollo de software para proyectos de código abierto </a:t>
            </a: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390707" lvl="1" indent="-195354" algn="l">
              <a:lnSpc>
                <a:spcPts val="2533"/>
              </a:lnSpc>
              <a:buFont typeface="Arial"/>
              <a:buChar char="•"/>
            </a:pPr>
            <a:r>
              <a:rPr lang="en-US" sz="1809" spc="24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GitLab</a:t>
            </a:r>
          </a:p>
          <a:p>
            <a:pPr algn="l">
              <a:lnSpc>
                <a:spcPts val="2533"/>
              </a:lnSpc>
            </a:pPr>
            <a:r>
              <a:rPr lang="en-US" sz="1809" spc="24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Es similar a GitHub, solo que aqui ofrecen alojamiento de repositorios con algunas características adicionales, incluida la integración y despliegue continuo.</a:t>
            </a: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390707" lvl="1" indent="-195354" algn="l">
              <a:lnSpc>
                <a:spcPts val="2533"/>
              </a:lnSpc>
              <a:buFont typeface="Arial"/>
              <a:buChar char="•"/>
            </a:pPr>
            <a:r>
              <a:rPr lang="en-US" sz="1809" spc="24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Bitbucket</a:t>
            </a:r>
          </a:p>
          <a:p>
            <a:pPr algn="l">
              <a:lnSpc>
                <a:spcPts val="2533"/>
              </a:lnSpc>
            </a:pPr>
            <a:r>
              <a:rPr lang="en-US" sz="1809" spc="24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Es otra plataforma que ofrece alojamiento de repositorios Git y Mercurial, con integración con otras herramientas de desarrollo de software.</a:t>
            </a: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2533"/>
              </a:lnSpc>
            </a:pPr>
            <a:endParaRPr lang="en-US" sz="1809" spc="246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758543" y="2567193"/>
            <a:ext cx="2877594" cy="1126195"/>
          </a:xfrm>
          <a:custGeom>
            <a:avLst/>
            <a:gdLst/>
            <a:ahLst/>
            <a:cxnLst/>
            <a:rect l="l" t="t" r="r" b="b"/>
            <a:pathLst>
              <a:path w="2877594" h="1126195">
                <a:moveTo>
                  <a:pt x="0" y="0"/>
                </a:moveTo>
                <a:lnTo>
                  <a:pt x="2877594" y="0"/>
                </a:lnTo>
                <a:lnTo>
                  <a:pt x="2877594" y="1126194"/>
                </a:lnTo>
                <a:lnTo>
                  <a:pt x="0" y="1126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37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294819" y="4952278"/>
            <a:ext cx="2883934" cy="1088254"/>
          </a:xfrm>
          <a:custGeom>
            <a:avLst/>
            <a:gdLst/>
            <a:ahLst/>
            <a:cxnLst/>
            <a:rect l="l" t="t" r="r" b="b"/>
            <a:pathLst>
              <a:path w="2883934" h="1088254">
                <a:moveTo>
                  <a:pt x="0" y="0"/>
                </a:moveTo>
                <a:lnTo>
                  <a:pt x="2883934" y="0"/>
                </a:lnTo>
                <a:lnTo>
                  <a:pt x="2883934" y="1088254"/>
                </a:lnTo>
                <a:lnTo>
                  <a:pt x="0" y="1088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7309" r="-7257" b="-62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577564" y="7036204"/>
            <a:ext cx="2318444" cy="2073562"/>
          </a:xfrm>
          <a:custGeom>
            <a:avLst/>
            <a:gdLst/>
            <a:ahLst/>
            <a:cxnLst/>
            <a:rect l="l" t="t" r="r" b="b"/>
            <a:pathLst>
              <a:path w="2318444" h="2073562">
                <a:moveTo>
                  <a:pt x="0" y="0"/>
                </a:moveTo>
                <a:lnTo>
                  <a:pt x="2318444" y="0"/>
                </a:lnTo>
                <a:lnTo>
                  <a:pt x="2318444" y="2073562"/>
                </a:lnTo>
                <a:lnTo>
                  <a:pt x="0" y="20735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9012" t="-35161" r="-75608" b="-295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16087" y="380040"/>
            <a:ext cx="5162506" cy="135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97"/>
              </a:lnSpc>
            </a:pPr>
            <a:r>
              <a:rPr lang="en-US" sz="9302" i="1" spc="-706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Ejemplos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6087" y="9570092"/>
            <a:ext cx="9975729" cy="29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46"/>
              </a:lnSpc>
              <a:spcBef>
                <a:spcPct val="0"/>
              </a:spcBef>
            </a:pPr>
            <a:r>
              <a:rPr lang="en-US" sz="1632" b="1" u="none" strike="noStrike" spc="236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1632" u="none" strike="noStrike" spc="23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5430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95350"/>
            <a:ext cx="8277662" cy="123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5"/>
              </a:lnSpc>
            </a:pPr>
            <a:r>
              <a:rPr lang="en-US" sz="7232" i="1" spc="-549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¿Cómo se utiliza?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6087" y="9570092"/>
            <a:ext cx="9975729" cy="29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46"/>
              </a:lnSpc>
              <a:spcBef>
                <a:spcPct val="0"/>
              </a:spcBef>
            </a:pPr>
            <a:r>
              <a:rPr lang="en-US" sz="1632" b="1" u="none" strike="noStrike" spc="236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1632" u="none" strike="noStrike" spc="23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5140" y="2216308"/>
            <a:ext cx="16402444" cy="394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614" lvl="1" indent="-300807" algn="l">
              <a:lnSpc>
                <a:spcPts val="3901"/>
              </a:lnSpc>
              <a:buFont typeface="Arial"/>
              <a:buChar char="•"/>
            </a:pPr>
            <a:r>
              <a:rPr lang="en-US" sz="2786" spc="3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ACCEDE AL REPOSITORIO EN LÍNEA DE TU PREFERENCIA</a:t>
            </a:r>
          </a:p>
          <a:p>
            <a:pPr marL="601614" lvl="1" indent="-300807" algn="l">
              <a:lnSpc>
                <a:spcPts val="3901"/>
              </a:lnSpc>
              <a:buFont typeface="Arial"/>
              <a:buChar char="•"/>
            </a:pPr>
            <a:r>
              <a:rPr lang="en-US" sz="2786" spc="3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CREAS UNA CUENTA</a:t>
            </a:r>
          </a:p>
          <a:p>
            <a:pPr marL="601614" lvl="1" indent="-300807" algn="l">
              <a:lnSpc>
                <a:spcPts val="3901"/>
              </a:lnSpc>
              <a:buFont typeface="Arial"/>
              <a:buChar char="•"/>
            </a:pPr>
            <a:r>
              <a:rPr lang="en-US" sz="2786" spc="3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REALIZA UNA BÚSQUEDA POR PALABRA CLAVE, EXPLORA LOS RESULTADOS Y SELECCIONA EL RECURSO QUE NECESITES</a:t>
            </a:r>
          </a:p>
          <a:p>
            <a:pPr marL="601614" lvl="1" indent="-300807" algn="l">
              <a:lnSpc>
                <a:spcPts val="3901"/>
              </a:lnSpc>
              <a:buFont typeface="Arial"/>
              <a:buChar char="•"/>
            </a:pPr>
            <a:r>
              <a:rPr lang="en-US" sz="2786" spc="3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DESCARGA Y ACCEDE AL CONTENIDO SEGÚN LAS OPCIONES DISPONIBLES</a:t>
            </a:r>
          </a:p>
          <a:p>
            <a:pPr marL="601614" lvl="1" indent="-300807" algn="l">
              <a:lnSpc>
                <a:spcPts val="3901"/>
              </a:lnSpc>
              <a:buFont typeface="Arial"/>
              <a:buChar char="•"/>
            </a:pPr>
            <a:r>
              <a:rPr lang="en-US" sz="2786" spc="3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SI GUSTAS CONTRIBUIR CON ALGÚN CONTENIDO RELEVANTE, LO PUEDES HACER.</a:t>
            </a:r>
          </a:p>
          <a:p>
            <a:pPr algn="l">
              <a:lnSpc>
                <a:spcPts val="3901"/>
              </a:lnSpc>
            </a:pPr>
            <a:endParaRPr lang="en-US" sz="2786" spc="378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6087" y="380040"/>
            <a:ext cx="15965022" cy="270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97"/>
              </a:lnSpc>
            </a:pPr>
            <a:r>
              <a:rPr lang="en-US" sz="9302" i="1" spc="-706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Comandos que se necesitan para crear repositorios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6816" y="3535526"/>
            <a:ext cx="17014368" cy="187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-GIT INIT - INICIAR UN REPOSITORIO</a:t>
            </a:r>
          </a:p>
          <a:p>
            <a:pPr algn="l">
              <a:lnSpc>
                <a:spcPts val="2976"/>
              </a:lnSpc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GIT STATUS - VER CAMBIOS PENDIENTES</a:t>
            </a:r>
          </a:p>
          <a:p>
            <a:pPr algn="l">
              <a:lnSpc>
                <a:spcPts val="2976"/>
              </a:lnSpc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GIT ADD ARCHIVO.TXT - AÑADIR ARCHIVO AL SEGUIMIENTO</a:t>
            </a:r>
          </a:p>
          <a:p>
            <a:pPr algn="l">
              <a:lnSpc>
                <a:spcPts val="2976"/>
              </a:lnSpc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GIT COMMIT -M “MENSAJE” - GUARDAR CAMBIOS</a:t>
            </a:r>
          </a:p>
          <a:p>
            <a:pPr algn="l">
              <a:lnSpc>
                <a:spcPts val="2976"/>
              </a:lnSpc>
            </a:pPr>
            <a:r>
              <a:rPr lang="en-US" sz="2125" spc="28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GIT PUSH -SUBIR CAMBIOS A UN SERVIDOR REMOTO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Microsoft Office PowerPoint</Application>
  <PresentationFormat>Custom</PresentationFormat>
  <Paragraphs>65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TT Fors</vt:lpstr>
      <vt:lpstr>Arial</vt:lpstr>
      <vt:lpstr>Calibri</vt:lpstr>
      <vt:lpstr>Noto Serif Display Light Italics</vt:lpstr>
      <vt:lpstr>TT Fors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Operativos - Unidad III</dc:title>
  <dc:creator>Daniela</dc:creator>
  <cp:lastModifiedBy>Daniela Caloca</cp:lastModifiedBy>
  <cp:revision>1</cp:revision>
  <dcterms:created xsi:type="dcterms:W3CDTF">2006-08-16T00:00:00Z</dcterms:created>
  <dcterms:modified xsi:type="dcterms:W3CDTF">2025-03-19T17:13:36Z</dcterms:modified>
  <dc:identifier>DAGggcePt_g</dc:identifier>
</cp:coreProperties>
</file>